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551">
          <p15:clr>
            <a:srgbClr val="A4A3A4"/>
          </p15:clr>
        </p15:guide>
        <p15:guide id="2" orient="horz" pos="10368">
          <p15:clr>
            <a:srgbClr val="A4A3A4"/>
          </p15:clr>
        </p15:guide>
        <p15:guide id="3" pos="21376">
          <p15:clr>
            <a:srgbClr val="A4A3A4"/>
          </p15:clr>
        </p15:guide>
        <p15:guide id="4" pos="6187">
          <p15:clr>
            <a:srgbClr val="A4A3A4"/>
          </p15:clr>
        </p15:guide>
        <p15:guide id="5" pos="26410">
          <p15:clr>
            <a:srgbClr val="A4A3A4"/>
          </p15:clr>
        </p15:guide>
        <p15:guide id="6" pos="1217">
          <p15:clr>
            <a:srgbClr val="A4A3A4"/>
          </p15:clr>
        </p15:guide>
        <p15:guide id="7" pos="19873">
          <p15:clr>
            <a:srgbClr val="A4A3A4"/>
          </p15:clr>
        </p15:guide>
        <p15:guide id="8" pos="77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529"/>
    <a:srgbClr val="003D41"/>
    <a:srgbClr val="005973"/>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7471" autoAdjust="0"/>
    <p:restoredTop sz="94759"/>
  </p:normalViewPr>
  <p:slideViewPr>
    <p:cSldViewPr snapToGrid="0" snapToObjects="1">
      <p:cViewPr varScale="1">
        <p:scale>
          <a:sx n="17" d="100"/>
          <a:sy n="17" d="100"/>
        </p:scale>
        <p:origin x="2126" y="-62"/>
      </p:cViewPr>
      <p:guideLst>
        <p:guide orient="horz" pos="19551"/>
        <p:guide orient="horz" pos="10368"/>
        <p:guide pos="21376"/>
        <p:guide pos="6187"/>
        <p:guide pos="26410"/>
        <p:guide pos="1217"/>
        <p:guide pos="19873"/>
        <p:guide pos="7751"/>
      </p:guideLst>
    </p:cSldViewPr>
  </p:slideViewPr>
  <p:notesTextViewPr>
    <p:cViewPr>
      <p:scale>
        <a:sx n="66" d="100"/>
        <a:sy n="66"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2.png>
</file>

<file path=ppt/media/image3.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4/24/2018</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dirty="0"/>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304713" y="9976466"/>
            <a:ext cx="19243675" cy="12045642"/>
          </a:xfrm>
          <a:prstGeom prst="rect">
            <a:avLst/>
          </a:prstGeom>
        </p:spPr>
        <p:txBody>
          <a:bodyPr vert="horz"/>
          <a:lstStyle>
            <a:lvl1pPr>
              <a:defRPr sz="9600">
                <a:latin typeface="Verdana"/>
                <a:cs typeface="Verdana"/>
              </a:defRPr>
            </a:lvl1pPr>
          </a:lstStyle>
          <a:p>
            <a:endParaRPr lang="en-US" dirty="0"/>
          </a:p>
        </p:txBody>
      </p:sp>
      <p:sp>
        <p:nvSpPr>
          <p:cNvPr id="6" name="Picture Placeholder 4"/>
          <p:cNvSpPr>
            <a:spLocks noGrp="1"/>
          </p:cNvSpPr>
          <p:nvPr>
            <p:ph type="pic" sz="quarter" idx="11"/>
          </p:nvPr>
        </p:nvSpPr>
        <p:spPr>
          <a:xfrm>
            <a:off x="33934400" y="22022108"/>
            <a:ext cx="7994507" cy="9101138"/>
          </a:xfrm>
          <a:prstGeom prst="rect">
            <a:avLst/>
          </a:prstGeom>
        </p:spPr>
        <p:txBody>
          <a:bodyPr vert="horz"/>
          <a:lstStyle>
            <a:lvl1pPr>
              <a:defRPr sz="9600">
                <a:latin typeface="Verdana"/>
                <a:cs typeface="Verdana"/>
              </a:defRPr>
            </a:lvl1pPr>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11" name="Rectangle 10"/>
          <p:cNvSpPr/>
          <p:nvPr userDrawn="1"/>
        </p:nvSpPr>
        <p:spPr>
          <a:xfrm>
            <a:off x="32804491" y="1731788"/>
            <a:ext cx="10353950" cy="3049166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sp>
        <p:nvSpPr>
          <p:cNvPr id="33" name="Rectangle 32"/>
          <p:cNvSpPr/>
          <p:nvPr userDrawn="1"/>
        </p:nvSpPr>
        <p:spPr>
          <a:xfrm>
            <a:off x="9988062" y="720448"/>
            <a:ext cx="33170379"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4"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dirty="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cxnSp>
        <p:nvCxnSpPr>
          <p:cNvPr id="14" name="Straight Connector 13"/>
          <p:cNvCxnSpPr/>
          <p:nvPr userDrawn="1"/>
        </p:nvCxnSpPr>
        <p:spPr>
          <a:xfrm flipV="1">
            <a:off x="11086708"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userDrawn="1"/>
        </p:nvSpPr>
        <p:spPr>
          <a:xfrm>
            <a:off x="9486509"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6" name="Straight Connector 15"/>
          <p:cNvCxnSpPr/>
          <p:nvPr userDrawn="1"/>
        </p:nvCxnSpPr>
        <p:spPr>
          <a:xfrm flipV="1">
            <a:off x="32804490"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userDrawn="1"/>
        </p:nvSpPr>
        <p:spPr>
          <a:xfrm>
            <a:off x="31204291"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19" name="Straight Connector 18"/>
          <p:cNvCxnSpPr/>
          <p:nvPr userDrawn="1"/>
        </p:nvCxnSpPr>
        <p:spPr>
          <a:xfrm flipV="1">
            <a:off x="11048216"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userDrawn="1"/>
        </p:nvSpPr>
        <p:spPr>
          <a:xfrm>
            <a:off x="9446648"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1" name="Straight Connector 20"/>
          <p:cNvCxnSpPr/>
          <p:nvPr userDrawn="1"/>
        </p:nvCxnSpPr>
        <p:spPr>
          <a:xfrm flipV="1">
            <a:off x="32805859"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2" name="Title 1"/>
          <p:cNvSpPr txBox="1">
            <a:spLocks/>
          </p:cNvSpPr>
          <p:nvPr userDrawn="1"/>
        </p:nvSpPr>
        <p:spPr>
          <a:xfrm>
            <a:off x="31204291"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dirty="0">
                <a:solidFill>
                  <a:schemeClr val="tx1"/>
                </a:solidFill>
                <a:latin typeface="Verdana Regular" charset="0"/>
                <a:cs typeface="Verdana Regular" charset="0"/>
              </a:rPr>
              <a:t>FOLD</a:t>
            </a:r>
          </a:p>
        </p:txBody>
      </p:sp>
      <p:cxnSp>
        <p:nvCxnSpPr>
          <p:cNvPr id="23" name="Straight Connector 22"/>
          <p:cNvCxnSpPr/>
          <p:nvPr userDrawn="1"/>
        </p:nvCxnSpPr>
        <p:spPr>
          <a:xfrm rot="16200000" flipV="1">
            <a:off x="-1092201" y="25473947"/>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userDrawn="1"/>
        </p:nvSpPr>
        <p:spPr>
          <a:xfrm>
            <a:off x="-6807200" y="25041022"/>
            <a:ext cx="4876798" cy="254225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lnSpc>
                <a:spcPct val="120000"/>
              </a:lnSpc>
            </a:pPr>
            <a:r>
              <a:rPr lang="en-US" sz="5400" b="0" i="0" cap="none" spc="170" dirty="0">
                <a:solidFill>
                  <a:schemeClr val="tx1"/>
                </a:solidFill>
                <a:latin typeface="Verdana Regular" charset="0"/>
                <a:cs typeface="Verdana Regular" charset="0"/>
              </a:rPr>
              <a:t>NO</a:t>
            </a:r>
            <a:r>
              <a:rPr lang="en-US" sz="5400" b="0" i="0" cap="none" spc="170" baseline="0" dirty="0">
                <a:solidFill>
                  <a:schemeClr val="tx1"/>
                </a:solidFill>
                <a:latin typeface="Verdana Regular" charset="0"/>
                <a:cs typeface="Verdana Regular" charset="0"/>
              </a:rPr>
              <a:t> TEXT </a:t>
            </a:r>
          </a:p>
          <a:p>
            <a:pPr algn="ctr">
              <a:lnSpc>
                <a:spcPct val="120000"/>
              </a:lnSpc>
            </a:pPr>
            <a:r>
              <a:rPr lang="en-US" sz="5400" b="0" i="0" cap="none" spc="170" baseline="0" dirty="0">
                <a:solidFill>
                  <a:schemeClr val="tx1"/>
                </a:solidFill>
                <a:latin typeface="Verdana Regular" charset="0"/>
                <a:cs typeface="Verdana Regular" charset="0"/>
              </a:rPr>
              <a:t>IN ORANGE BOX BELOW THIS LINE</a:t>
            </a:r>
            <a:endParaRPr lang="en-US" sz="5400" b="0" i="0" cap="none" spc="170" dirty="0">
              <a:solidFill>
                <a:schemeClr val="tx1"/>
              </a:solidFill>
              <a:latin typeface="Verdana Regular" charset="0"/>
              <a:cs typeface="Verdana Regular" charset="0"/>
            </a:endParaRPr>
          </a:p>
        </p:txBody>
      </p:sp>
      <p:sp>
        <p:nvSpPr>
          <p:cNvPr id="8" name="Rectangle 7"/>
          <p:cNvSpPr/>
          <p:nvPr/>
        </p:nvSpPr>
        <p:spPr>
          <a:xfrm>
            <a:off x="732759" y="720448"/>
            <a:ext cx="10353950"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solidFill>
                <a:schemeClr val="tx1"/>
              </a:solidFill>
              <a:latin typeface="Verdana Regular" charset="0"/>
            </a:endParaRPr>
          </a:p>
        </p:txBody>
      </p:sp>
      <p:sp>
        <p:nvSpPr>
          <p:cNvPr id="24"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dirty="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A close up of a logo&#10;&#10;Description generated with very high confidence">
            <a:extLst>
              <a:ext uri="{FF2B5EF4-FFF2-40B4-BE49-F238E27FC236}">
                <a16:creationId xmlns:a16="http://schemas.microsoft.com/office/drawing/2014/main" id="{3A76E94C-790C-4528-B79D-E862B549C2C5}"/>
              </a:ext>
            </a:extLst>
          </p:cNvPr>
          <p:cNvPicPr>
            <a:picLocks noGrp="1" noChangeAspect="1"/>
          </p:cNvPicPr>
          <p:nvPr>
            <p:ph type="pic" sz="quarter" idx="11"/>
          </p:nvPr>
        </p:nvPicPr>
        <p:blipFill>
          <a:blip r:embed="rId2"/>
          <a:srcRect l="6079" r="6079"/>
          <a:stretch>
            <a:fillRect/>
          </a:stretch>
        </p:blipFill>
        <p:spPr>
          <a:xfrm>
            <a:off x="-17476071" y="-8242009"/>
            <a:ext cx="7994507" cy="9101138"/>
          </a:xfrm>
        </p:spPr>
      </p:pic>
      <p:sp>
        <p:nvSpPr>
          <p:cNvPr id="6" name="Text Placeholder 16"/>
          <p:cNvSpPr txBox="1">
            <a:spLocks/>
          </p:cNvSpPr>
          <p:nvPr/>
        </p:nvSpPr>
        <p:spPr>
          <a:xfrm>
            <a:off x="1798110" y="16141690"/>
            <a:ext cx="941832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chemeClr val="bg1"/>
                </a:solidFill>
                <a:latin typeface="Verdana Regular" charset="0"/>
              </a:rPr>
              <a:t>The Team</a:t>
            </a:r>
          </a:p>
        </p:txBody>
      </p:sp>
      <p:sp>
        <p:nvSpPr>
          <p:cNvPr id="7" name="Text Placeholder 18"/>
          <p:cNvSpPr txBox="1">
            <a:spLocks/>
          </p:cNvSpPr>
          <p:nvPr/>
        </p:nvSpPr>
        <p:spPr>
          <a:xfrm>
            <a:off x="1432350" y="17199051"/>
            <a:ext cx="9418320" cy="8227893"/>
          </a:xfrm>
          <a:prstGeom prst="rect">
            <a:avLst/>
          </a:prstGeom>
        </p:spPr>
        <p:txBody>
          <a:bodyPr wrap="square" lIns="0" tIns="0" rIns="0" bIns="0">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lnSpc>
                <a:spcPct val="100000"/>
              </a:lnSpc>
              <a:spcAft>
                <a:spcPts val="2600"/>
              </a:spcAft>
            </a:pPr>
            <a:r>
              <a:rPr lang="en-US" sz="3200" b="1" dirty="0">
                <a:solidFill>
                  <a:schemeClr val="bg1"/>
                </a:solidFill>
                <a:latin typeface="Verdana Regular" charset="0"/>
              </a:rPr>
              <a:t>Victor Hsu</a:t>
            </a:r>
            <a:r>
              <a:rPr lang="en-US" sz="3200" dirty="0">
                <a:solidFill>
                  <a:schemeClr val="bg1"/>
                </a:solidFill>
                <a:latin typeface="Verdana Regular" charset="0"/>
              </a:rPr>
              <a:t>: Project sponsor. Provided us with hardware. Loves fresh herbs and spices. hsuv@oregonstate.edu</a:t>
            </a:r>
          </a:p>
          <a:p>
            <a:pPr>
              <a:lnSpc>
                <a:spcPct val="100000"/>
              </a:lnSpc>
              <a:spcAft>
                <a:spcPts val="2600"/>
              </a:spcAft>
            </a:pPr>
            <a:r>
              <a:rPr lang="en-US" sz="3200" b="1" dirty="0">
                <a:solidFill>
                  <a:schemeClr val="bg1"/>
                </a:solidFill>
                <a:latin typeface="Verdana Regular" charset="0"/>
              </a:rPr>
              <a:t>Austin </a:t>
            </a:r>
            <a:r>
              <a:rPr lang="en-US" sz="3200" b="1" dirty="0" err="1">
                <a:solidFill>
                  <a:schemeClr val="bg1"/>
                </a:solidFill>
                <a:latin typeface="Verdana Regular" charset="0"/>
              </a:rPr>
              <a:t>Hodgin</a:t>
            </a:r>
            <a:r>
              <a:rPr lang="en-US" sz="3200" dirty="0">
                <a:solidFill>
                  <a:schemeClr val="bg1"/>
                </a:solidFill>
                <a:latin typeface="Verdana Regular" charset="0"/>
              </a:rPr>
              <a:t>: Expo Captain. CLI, Site.  austin.hodgin@oregonstate.edu</a:t>
            </a:r>
          </a:p>
          <a:p>
            <a:pPr>
              <a:lnSpc>
                <a:spcPct val="100000"/>
              </a:lnSpc>
              <a:spcAft>
                <a:spcPts val="2600"/>
              </a:spcAft>
            </a:pPr>
            <a:r>
              <a:rPr lang="en-US" sz="3200" b="1" dirty="0">
                <a:solidFill>
                  <a:schemeClr val="bg1"/>
                </a:solidFill>
                <a:latin typeface="Verdana Regular" charset="0"/>
              </a:rPr>
              <a:t>Travis </a:t>
            </a:r>
            <a:r>
              <a:rPr lang="en-US" sz="3200" b="1" dirty="0" err="1">
                <a:solidFill>
                  <a:schemeClr val="bg1"/>
                </a:solidFill>
                <a:latin typeface="Verdana Regular" charset="0"/>
              </a:rPr>
              <a:t>Hodgin</a:t>
            </a:r>
            <a:r>
              <a:rPr lang="en-US" sz="3200" dirty="0">
                <a:solidFill>
                  <a:schemeClr val="bg1"/>
                </a:solidFill>
                <a:latin typeface="Verdana Regular" charset="0"/>
              </a:rPr>
              <a:t>: </a:t>
            </a:r>
            <a:r>
              <a:rPr lang="en-US" sz="3200" dirty="0" err="1">
                <a:solidFill>
                  <a:schemeClr val="bg1"/>
                </a:solidFill>
                <a:latin typeface="Verdana Regular" charset="0"/>
              </a:rPr>
              <a:t>WebDev</a:t>
            </a:r>
            <a:r>
              <a:rPr lang="en-US" sz="3200" dirty="0">
                <a:solidFill>
                  <a:schemeClr val="bg1"/>
                </a:solidFill>
                <a:latin typeface="Verdana Regular" charset="0"/>
              </a:rPr>
              <a:t> Hero. Website, LED controller firmware. hodgint@oregonstate.edu</a:t>
            </a:r>
          </a:p>
          <a:p>
            <a:pPr>
              <a:lnSpc>
                <a:spcPct val="100000"/>
              </a:lnSpc>
              <a:spcAft>
                <a:spcPts val="2600"/>
              </a:spcAft>
            </a:pPr>
            <a:r>
              <a:rPr lang="en-US" sz="3200" b="1" dirty="0">
                <a:solidFill>
                  <a:schemeClr val="bg1"/>
                </a:solidFill>
                <a:latin typeface="Verdana Regular" charset="0"/>
              </a:rPr>
              <a:t>Max Schmidt</a:t>
            </a:r>
            <a:r>
              <a:rPr lang="en-US" sz="3200" dirty="0">
                <a:solidFill>
                  <a:schemeClr val="bg1"/>
                </a:solidFill>
                <a:latin typeface="Verdana Regular" charset="0"/>
              </a:rPr>
              <a:t>: Hardware Guru. State composer, power system. schmidtm@oregonstate.edu</a:t>
            </a:r>
          </a:p>
          <a:p>
            <a:pPr>
              <a:lnSpc>
                <a:spcPct val="100000"/>
              </a:lnSpc>
              <a:spcAft>
                <a:spcPts val="2600"/>
              </a:spcAft>
            </a:pPr>
            <a:r>
              <a:rPr lang="en-US" sz="3200" b="1" dirty="0">
                <a:solidFill>
                  <a:schemeClr val="bg1"/>
                </a:solidFill>
                <a:latin typeface="Verdana Regular" charset="0"/>
              </a:rPr>
              <a:t>Zach Lerew</a:t>
            </a:r>
            <a:r>
              <a:rPr lang="en-US" sz="3200" dirty="0">
                <a:solidFill>
                  <a:schemeClr val="bg1"/>
                </a:solidFill>
                <a:latin typeface="Verdana Regular" charset="0"/>
              </a:rPr>
              <a:t>: Project lead. API, internal state, database management system. lerewz@oregonstate.edu</a:t>
            </a:r>
          </a:p>
        </p:txBody>
      </p:sp>
      <p:sp>
        <p:nvSpPr>
          <p:cNvPr id="10" name="Text Placeholder 16"/>
          <p:cNvSpPr txBox="1">
            <a:spLocks/>
          </p:cNvSpPr>
          <p:nvPr/>
        </p:nvSpPr>
        <p:spPr>
          <a:xfrm>
            <a:off x="1655870" y="346391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Introduction</a:t>
            </a:r>
          </a:p>
        </p:txBody>
      </p:sp>
      <p:sp>
        <p:nvSpPr>
          <p:cNvPr id="11" name="Text Placeholder 18"/>
          <p:cNvSpPr txBox="1">
            <a:spLocks/>
          </p:cNvSpPr>
          <p:nvPr/>
        </p:nvSpPr>
        <p:spPr>
          <a:xfrm>
            <a:off x="1550986" y="4382714"/>
            <a:ext cx="9049387" cy="10592643"/>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sz="3200" dirty="0">
                <a:solidFill>
                  <a:schemeClr val="bg1"/>
                </a:solidFill>
                <a:latin typeface="Verdana" charset="0"/>
                <a:ea typeface="Verdana" charset="0"/>
                <a:cs typeface="Verdana" charset="0"/>
              </a:rPr>
              <a:t>During cold and dark winters, growing outside can be difficult. In Oregon we are well accustomed to low temperatures and rain for most of the year. Many plants and herbs such as tomatoes, basil, and plants from foreign climates do not grow well in Oregon conditions. </a:t>
            </a:r>
          </a:p>
          <a:p>
            <a:pPr>
              <a:spcAft>
                <a:spcPts val="2600"/>
              </a:spcAft>
            </a:pPr>
            <a:r>
              <a:rPr lang="en-US" sz="3200" dirty="0">
                <a:solidFill>
                  <a:schemeClr val="bg1"/>
                </a:solidFill>
                <a:latin typeface="Verdana" charset="0"/>
                <a:ea typeface="Verdana" charset="0"/>
                <a:cs typeface="Verdana" charset="0"/>
              </a:rPr>
              <a:t>To fix this problem, many growers have started small indoor grow systems. This allows them to have more consistent lighting, while also keeping the plants out of the cold.</a:t>
            </a:r>
          </a:p>
          <a:p>
            <a:pPr>
              <a:spcAft>
                <a:spcPts val="2600"/>
              </a:spcAft>
            </a:pPr>
            <a:r>
              <a:rPr lang="en-US" sz="3200" dirty="0">
                <a:solidFill>
                  <a:schemeClr val="bg1"/>
                </a:solidFill>
                <a:latin typeface="Verdana" charset="0"/>
                <a:ea typeface="Verdana" charset="0"/>
                <a:cs typeface="Verdana" charset="0"/>
              </a:rPr>
              <a:t>One issue with these lighting systems is the color range. These systems generally only consist of one color such as white or pink. Another issue is scheduling. Most systems do not include a way to schedule when lights turn on, or off, the color or the intensity. This creates a conflict between optimal lighting conditions for the plant, and the user. </a:t>
            </a:r>
          </a:p>
          <a:p>
            <a:pPr marL="0" indent="0">
              <a:spcAft>
                <a:spcPts val="2600"/>
              </a:spcAft>
              <a:buNone/>
            </a:pPr>
            <a:endParaRPr lang="en-US" sz="3200" dirty="0">
              <a:solidFill>
                <a:schemeClr val="bg1"/>
              </a:solidFill>
              <a:latin typeface="Verdana" charset="0"/>
              <a:ea typeface="Verdana" charset="0"/>
              <a:cs typeface="Verdana" charset="0"/>
            </a:endParaRPr>
          </a:p>
        </p:txBody>
      </p:sp>
      <p:sp>
        <p:nvSpPr>
          <p:cNvPr id="12" name="Title 1"/>
          <p:cNvSpPr txBox="1">
            <a:spLocks/>
          </p:cNvSpPr>
          <p:nvPr/>
        </p:nvSpPr>
        <p:spPr>
          <a:xfrm>
            <a:off x="12292012" y="3463917"/>
            <a:ext cx="19544200"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r>
              <a:rPr lang="en-US" spc="100" dirty="0">
                <a:solidFill>
                  <a:srgbClr val="E05529"/>
                </a:solidFill>
                <a:latin typeface="Impact" charset="0"/>
                <a:ea typeface="Impact" charset="0"/>
                <a:cs typeface="Impact" charset="0"/>
              </a:rPr>
              <a:t>Winter is coming….</a:t>
            </a:r>
          </a:p>
        </p:txBody>
      </p:sp>
      <p:sp>
        <p:nvSpPr>
          <p:cNvPr id="13" name="Subtitle 2"/>
          <p:cNvSpPr txBox="1">
            <a:spLocks/>
          </p:cNvSpPr>
          <p:nvPr/>
        </p:nvSpPr>
        <p:spPr>
          <a:xfrm>
            <a:off x="12292012" y="5503233"/>
            <a:ext cx="19544199" cy="6080503"/>
          </a:xfrm>
          <a:prstGeom prst="rect">
            <a:avLst/>
          </a:prstGeom>
        </p:spPr>
        <p:txBody>
          <a:bodyPr lIns="0" tIns="0" rIns="0" bIns="0"/>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sz="5000" dirty="0" err="1">
                <a:latin typeface="Georgia" charset="0"/>
                <a:ea typeface="Georgia" charset="0"/>
                <a:cs typeface="Georgia" charset="0"/>
              </a:rPr>
              <a:t>PlanteR</a:t>
            </a:r>
            <a:r>
              <a:rPr lang="en-US" sz="5000" dirty="0">
                <a:latin typeface="Georgia" charset="0"/>
                <a:ea typeface="Georgia" charset="0"/>
                <a:cs typeface="Georgia" charset="0"/>
              </a:rPr>
              <a:t>-GB: An RGB lighting system for indoor plant growth.</a:t>
            </a:r>
          </a:p>
        </p:txBody>
      </p:sp>
      <p:sp>
        <p:nvSpPr>
          <p:cNvPr id="14" name="Text Placeholder 16"/>
          <p:cNvSpPr txBox="1">
            <a:spLocks/>
          </p:cNvSpPr>
          <p:nvPr/>
        </p:nvSpPr>
        <p:spPr>
          <a:xfrm>
            <a:off x="33934401" y="12409797"/>
            <a:ext cx="8158690" cy="677108"/>
          </a:xfrm>
          <a:prstGeom prst="rect">
            <a:avLst/>
          </a:prstGeom>
        </p:spPr>
        <p:txBody>
          <a:bodyPr wrap="square" lIns="0" tIns="0" rIns="0" bIns="0">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FFFFFF"/>
                </a:solidFill>
                <a:latin typeface="Verdana Regular" charset="0"/>
              </a:rPr>
              <a:t>Project description</a:t>
            </a:r>
          </a:p>
        </p:txBody>
      </p:sp>
      <p:sp>
        <p:nvSpPr>
          <p:cNvPr id="15" name="Text Placeholder 18"/>
          <p:cNvSpPr txBox="1">
            <a:spLocks/>
          </p:cNvSpPr>
          <p:nvPr/>
        </p:nvSpPr>
        <p:spPr>
          <a:xfrm>
            <a:off x="33252728" y="13328594"/>
            <a:ext cx="8840362" cy="16870259"/>
          </a:xfrm>
          <a:prstGeom prst="rect">
            <a:avLst/>
          </a:prstGeom>
        </p:spPr>
        <p:txBody>
          <a:bodyPr wrap="square" lIns="0" tIns="0" rIns="0" bIns="0">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sz="3200" dirty="0">
                <a:latin typeface="Verdana Regular" charset="0"/>
              </a:rPr>
              <a:t>An RGB plant lighting system </a:t>
            </a:r>
          </a:p>
          <a:p>
            <a:pPr>
              <a:spcAft>
                <a:spcPts val="2600"/>
              </a:spcAft>
            </a:pPr>
            <a:r>
              <a:rPr lang="en-US" sz="3200" dirty="0">
                <a:latin typeface="Verdana Regular" charset="0"/>
              </a:rPr>
              <a:t>LEDS controlled by an Arduino Nano</a:t>
            </a:r>
          </a:p>
          <a:p>
            <a:pPr>
              <a:spcAft>
                <a:spcPts val="2600"/>
              </a:spcAft>
            </a:pPr>
            <a:r>
              <a:rPr lang="en-US" sz="3200" dirty="0">
                <a:latin typeface="Verdana Regular" charset="0"/>
              </a:rPr>
              <a:t>Raspberry Pi Zero W as the control system implements:</a:t>
            </a:r>
          </a:p>
          <a:p>
            <a:pPr marL="2251710" lvl="1" indent="-514350">
              <a:spcAft>
                <a:spcPts val="2600"/>
              </a:spcAft>
              <a:buFont typeface="Courier New" panose="02070309020205020404" pitchFamily="49" charset="0"/>
              <a:buChar char="o"/>
            </a:pPr>
            <a:r>
              <a:rPr lang="en-US" sz="3200" dirty="0">
                <a:latin typeface="Verdana Regular" charset="0"/>
              </a:rPr>
              <a:t>API: RESTful communication interface between the internal state and the user interface.</a:t>
            </a:r>
          </a:p>
          <a:p>
            <a:pPr marL="2251710" lvl="1" indent="-514350">
              <a:spcAft>
                <a:spcPts val="2600"/>
              </a:spcAft>
              <a:buFont typeface="Courier New" panose="02070309020205020404" pitchFamily="49" charset="0"/>
              <a:buChar char="o"/>
            </a:pPr>
            <a:r>
              <a:rPr lang="en-US" sz="3200" dirty="0">
                <a:latin typeface="Verdana Regular" charset="0"/>
              </a:rPr>
              <a:t>Internal State: Virtual representation of the full system.</a:t>
            </a:r>
          </a:p>
          <a:p>
            <a:pPr marL="2251710" lvl="1" indent="-514350">
              <a:spcAft>
                <a:spcPts val="2600"/>
              </a:spcAft>
              <a:buFont typeface="Courier New" panose="02070309020205020404" pitchFamily="49" charset="0"/>
              <a:buChar char="o"/>
            </a:pPr>
            <a:r>
              <a:rPr lang="en-US" sz="3200" dirty="0">
                <a:latin typeface="Verdana Regular" charset="0"/>
              </a:rPr>
              <a:t>User Interface: Python script/Nodejs based web page for interacting with the system</a:t>
            </a:r>
          </a:p>
          <a:p>
            <a:pPr marL="2251710" lvl="1" indent="-514350">
              <a:spcAft>
                <a:spcPts val="2600"/>
              </a:spcAft>
              <a:buFont typeface="Courier New" panose="02070309020205020404" pitchFamily="49" charset="0"/>
              <a:buChar char="o"/>
            </a:pPr>
            <a:r>
              <a:rPr lang="en-US" sz="3200" dirty="0">
                <a:latin typeface="Verdana Regular" charset="0"/>
              </a:rPr>
              <a:t>State Composer: Systematic translation of the virtual state onto the hardware.</a:t>
            </a:r>
          </a:p>
          <a:p>
            <a:pPr marL="2251710" lvl="1" indent="-514350">
              <a:spcAft>
                <a:spcPts val="2600"/>
              </a:spcAft>
              <a:buFont typeface="Courier New" panose="02070309020205020404" pitchFamily="49" charset="0"/>
              <a:buChar char="o"/>
            </a:pPr>
            <a:r>
              <a:rPr lang="en-US" sz="3200" dirty="0">
                <a:latin typeface="Verdana Regular" charset="0"/>
              </a:rPr>
              <a:t>Database storage: persistent storage of internal state </a:t>
            </a:r>
          </a:p>
          <a:p>
            <a:pPr marL="2251710" lvl="1" indent="-514350">
              <a:spcAft>
                <a:spcPts val="2600"/>
              </a:spcAft>
              <a:buFont typeface="Courier New" panose="02070309020205020404" pitchFamily="49" charset="0"/>
              <a:buChar char="o"/>
            </a:pPr>
            <a:r>
              <a:rPr lang="en-US" sz="3200" dirty="0">
                <a:latin typeface="Verdana Regular" charset="0"/>
              </a:rPr>
              <a:t>Hardware: Physical components that reflect the state given by the system</a:t>
            </a:r>
          </a:p>
          <a:p>
            <a:pPr marL="0" indent="0">
              <a:spcAft>
                <a:spcPts val="2600"/>
              </a:spcAft>
              <a:buNone/>
            </a:pPr>
            <a:r>
              <a:rPr lang="en-US" sz="3200" dirty="0">
                <a:latin typeface="Verdana Regular" charset="0"/>
              </a:rPr>
              <a:t>Hardware Used:</a:t>
            </a:r>
          </a:p>
          <a:p>
            <a:pPr>
              <a:spcAft>
                <a:spcPts val="2600"/>
              </a:spcAft>
            </a:pPr>
            <a:r>
              <a:rPr lang="en-US" sz="3200" dirty="0">
                <a:latin typeface="Verdana Regular" charset="0"/>
              </a:rPr>
              <a:t>Arduino Nano</a:t>
            </a:r>
            <a:endParaRPr lang="en-US" sz="3200" i="1" dirty="0">
              <a:latin typeface="Verdana Regular" charset="0"/>
            </a:endParaRPr>
          </a:p>
          <a:p>
            <a:pPr>
              <a:spcAft>
                <a:spcPts val="2600"/>
              </a:spcAft>
            </a:pPr>
            <a:r>
              <a:rPr lang="en-US" sz="3200" dirty="0">
                <a:latin typeface="Verdana Regular" charset="0"/>
              </a:rPr>
              <a:t>Raspberry Pi Zero W</a:t>
            </a:r>
          </a:p>
          <a:p>
            <a:pPr>
              <a:spcAft>
                <a:spcPts val="2600"/>
              </a:spcAft>
            </a:pPr>
            <a:r>
              <a:rPr lang="en-US" sz="3200" dirty="0">
                <a:latin typeface="Verdana Regular" charset="0"/>
              </a:rPr>
              <a:t>WS2812 </a:t>
            </a:r>
            <a:r>
              <a:rPr lang="en-US" sz="3200" dirty="0" err="1">
                <a:latin typeface="Verdana Regular" charset="0"/>
              </a:rPr>
              <a:t>Neopixel</a:t>
            </a:r>
            <a:r>
              <a:rPr lang="en-US" sz="3200" dirty="0">
                <a:latin typeface="Verdana Regular" charset="0"/>
              </a:rPr>
              <a:t> LEDs </a:t>
            </a:r>
          </a:p>
        </p:txBody>
      </p:sp>
      <p:sp>
        <p:nvSpPr>
          <p:cNvPr id="16" name="Title 1"/>
          <p:cNvSpPr txBox="1">
            <a:spLocks/>
          </p:cNvSpPr>
          <p:nvPr/>
        </p:nvSpPr>
        <p:spPr>
          <a:xfrm>
            <a:off x="38032266" y="754123"/>
            <a:ext cx="3811058"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r" fontAlgn="ctr">
              <a:spcBef>
                <a:spcPts val="0"/>
              </a:spcBef>
            </a:pPr>
            <a:r>
              <a:rPr lang="en-US" sz="5400" spc="520" baseline="0" dirty="0">
                <a:latin typeface="Impact" charset="0"/>
                <a:ea typeface="Impact" charset="0"/>
                <a:cs typeface="Impact" charset="0"/>
              </a:rPr>
              <a:t>#64</a:t>
            </a:r>
          </a:p>
        </p:txBody>
      </p:sp>
      <p:pic>
        <p:nvPicPr>
          <p:cNvPr id="18" name="Picture Placeholder 20">
            <a:extLst>
              <a:ext uri="{FF2B5EF4-FFF2-40B4-BE49-F238E27FC236}">
                <a16:creationId xmlns:a16="http://schemas.microsoft.com/office/drawing/2014/main" id="{0F86049D-4600-40CB-A255-D59FD129C404}"/>
              </a:ext>
            </a:extLst>
          </p:cNvPr>
          <p:cNvPicPr>
            <a:picLocks noChangeAspect="1"/>
          </p:cNvPicPr>
          <p:nvPr/>
        </p:nvPicPr>
        <p:blipFill>
          <a:blip r:embed="rId3"/>
          <a:stretch>
            <a:fillRect/>
          </a:stretch>
        </p:blipFill>
        <p:spPr>
          <a:xfrm>
            <a:off x="33129166" y="3097690"/>
            <a:ext cx="9646822" cy="7235116"/>
          </a:xfrm>
          <a:prstGeom prst="rect">
            <a:avLst/>
          </a:prstGeom>
        </p:spPr>
      </p:pic>
      <p:sp>
        <p:nvSpPr>
          <p:cNvPr id="19" name="TextBox 18">
            <a:extLst>
              <a:ext uri="{FF2B5EF4-FFF2-40B4-BE49-F238E27FC236}">
                <a16:creationId xmlns:a16="http://schemas.microsoft.com/office/drawing/2014/main" id="{B9C77DF0-B466-4679-9B7F-BD1544051A5C}"/>
              </a:ext>
            </a:extLst>
          </p:cNvPr>
          <p:cNvSpPr txBox="1"/>
          <p:nvPr/>
        </p:nvSpPr>
        <p:spPr>
          <a:xfrm>
            <a:off x="33129165" y="10637929"/>
            <a:ext cx="9646823" cy="1077218"/>
          </a:xfrm>
          <a:prstGeom prst="rect">
            <a:avLst/>
          </a:prstGeom>
          <a:noFill/>
        </p:spPr>
        <p:txBody>
          <a:bodyPr wrap="square" rtlCol="0">
            <a:spAutoFit/>
          </a:bodyPr>
          <a:lstStyle/>
          <a:p>
            <a:r>
              <a:rPr lang="en-US" sz="3200" dirty="0">
                <a:latin typeface="Verdana Regular"/>
              </a:rPr>
              <a:t>From left to right: Zach </a:t>
            </a:r>
            <a:r>
              <a:rPr lang="en-US" sz="3200" dirty="0" err="1">
                <a:latin typeface="Verdana Regular"/>
              </a:rPr>
              <a:t>Lerew</a:t>
            </a:r>
            <a:r>
              <a:rPr lang="en-US" sz="3200" dirty="0">
                <a:latin typeface="Verdana Regular"/>
              </a:rPr>
              <a:t>, Austin Hodgin, Travis Hodgin, Max Schmidt</a:t>
            </a:r>
          </a:p>
        </p:txBody>
      </p:sp>
      <p:pic>
        <p:nvPicPr>
          <p:cNvPr id="3" name="Picture 2">
            <a:extLst>
              <a:ext uri="{FF2B5EF4-FFF2-40B4-BE49-F238E27FC236}">
                <a16:creationId xmlns:a16="http://schemas.microsoft.com/office/drawing/2014/main" id="{D8964882-EA23-4487-ACE7-1DE45B2B001F}"/>
              </a:ext>
            </a:extLst>
          </p:cNvPr>
          <p:cNvPicPr>
            <a:picLocks noChangeAspect="1"/>
          </p:cNvPicPr>
          <p:nvPr/>
        </p:nvPicPr>
        <p:blipFill rotWithShape="1">
          <a:blip r:embed="rId4"/>
          <a:srcRect l="727" t="2845" b="12948"/>
          <a:stretch/>
        </p:blipFill>
        <p:spPr>
          <a:xfrm>
            <a:off x="11514080" y="22650036"/>
            <a:ext cx="8393723" cy="7280836"/>
          </a:xfrm>
          <a:prstGeom prst="rect">
            <a:avLst/>
          </a:prstGeom>
        </p:spPr>
      </p:pic>
      <p:pic>
        <p:nvPicPr>
          <p:cNvPr id="20" name="Picture 19">
            <a:extLst>
              <a:ext uri="{FF2B5EF4-FFF2-40B4-BE49-F238E27FC236}">
                <a16:creationId xmlns:a16="http://schemas.microsoft.com/office/drawing/2014/main" id="{40CD0A93-BC7E-47F6-B02A-5E6D705EF604}"/>
              </a:ext>
            </a:extLst>
          </p:cNvPr>
          <p:cNvPicPr>
            <a:picLocks noChangeAspect="1"/>
          </p:cNvPicPr>
          <p:nvPr/>
        </p:nvPicPr>
        <p:blipFill>
          <a:blip r:embed="rId5"/>
          <a:stretch>
            <a:fillRect/>
          </a:stretch>
        </p:blipFill>
        <p:spPr>
          <a:xfrm>
            <a:off x="20241235" y="22650037"/>
            <a:ext cx="12253189" cy="7280836"/>
          </a:xfrm>
          <a:prstGeom prst="rect">
            <a:avLst/>
          </a:prstGeom>
        </p:spPr>
      </p:pic>
      <p:pic>
        <p:nvPicPr>
          <p:cNvPr id="27" name="Picture Placeholder 26" descr="A picture containing screenshot&#10;&#10;Description generated with very high confidence">
            <a:extLst>
              <a:ext uri="{FF2B5EF4-FFF2-40B4-BE49-F238E27FC236}">
                <a16:creationId xmlns:a16="http://schemas.microsoft.com/office/drawing/2014/main" id="{CE4B394A-E132-4DA3-95F8-6A323DA63A9E}"/>
              </a:ext>
            </a:extLst>
          </p:cNvPr>
          <p:cNvPicPr>
            <a:picLocks noGrp="1" noChangeAspect="1"/>
          </p:cNvPicPr>
          <p:nvPr>
            <p:ph type="pic" sz="quarter" idx="10"/>
          </p:nvPr>
        </p:nvPicPr>
        <p:blipFill rotWithShape="1">
          <a:blip r:embed="rId6"/>
          <a:srcRect b="-40"/>
          <a:stretch/>
        </p:blipFill>
        <p:spPr>
          <a:xfrm>
            <a:off x="11526128" y="7248084"/>
            <a:ext cx="10435969" cy="7235115"/>
          </a:xfrm>
        </p:spPr>
      </p:pic>
      <p:pic>
        <p:nvPicPr>
          <p:cNvPr id="29" name="Picture 28" descr="A screenshot of a cell phone&#10;&#10;Description generated with very high confidence">
            <a:extLst>
              <a:ext uri="{FF2B5EF4-FFF2-40B4-BE49-F238E27FC236}">
                <a16:creationId xmlns:a16="http://schemas.microsoft.com/office/drawing/2014/main" id="{A3EF2BD6-6F39-4864-ACD4-A920FC687936}"/>
              </a:ext>
            </a:extLst>
          </p:cNvPr>
          <p:cNvPicPr>
            <a:picLocks noChangeAspect="1"/>
          </p:cNvPicPr>
          <p:nvPr/>
        </p:nvPicPr>
        <p:blipFill>
          <a:blip r:embed="rId7"/>
          <a:stretch>
            <a:fillRect/>
          </a:stretch>
        </p:blipFill>
        <p:spPr>
          <a:xfrm>
            <a:off x="21953737" y="7248083"/>
            <a:ext cx="10435969" cy="7235116"/>
          </a:xfrm>
          <a:prstGeom prst="rect">
            <a:avLst/>
          </a:prstGeom>
        </p:spPr>
      </p:pic>
      <p:pic>
        <p:nvPicPr>
          <p:cNvPr id="35" name="Picture 34" descr="A screenshot of a cell phone&#10;&#10;Description generated with very high confidence">
            <a:extLst>
              <a:ext uri="{FF2B5EF4-FFF2-40B4-BE49-F238E27FC236}">
                <a16:creationId xmlns:a16="http://schemas.microsoft.com/office/drawing/2014/main" id="{B66A1BB7-9784-4D06-A52C-D6DB7B8BAA53}"/>
              </a:ext>
            </a:extLst>
          </p:cNvPr>
          <p:cNvPicPr>
            <a:picLocks noChangeAspect="1"/>
          </p:cNvPicPr>
          <p:nvPr/>
        </p:nvPicPr>
        <p:blipFill>
          <a:blip r:embed="rId8"/>
          <a:stretch>
            <a:fillRect/>
          </a:stretch>
        </p:blipFill>
        <p:spPr>
          <a:xfrm>
            <a:off x="16341540" y="15340540"/>
            <a:ext cx="11145997" cy="5797747"/>
          </a:xfrm>
          <a:prstGeom prst="rect">
            <a:avLst/>
          </a:prstGeom>
        </p:spPr>
      </p:pic>
      <p:sp>
        <p:nvSpPr>
          <p:cNvPr id="36" name="TextBox 35">
            <a:extLst>
              <a:ext uri="{FF2B5EF4-FFF2-40B4-BE49-F238E27FC236}">
                <a16:creationId xmlns:a16="http://schemas.microsoft.com/office/drawing/2014/main" id="{F74A6783-8B0F-4508-882C-082565A9DF11}"/>
              </a:ext>
            </a:extLst>
          </p:cNvPr>
          <p:cNvSpPr txBox="1"/>
          <p:nvPr/>
        </p:nvSpPr>
        <p:spPr>
          <a:xfrm>
            <a:off x="16292550" y="21082818"/>
            <a:ext cx="10759499" cy="549135"/>
          </a:xfrm>
          <a:prstGeom prst="rect">
            <a:avLst/>
          </a:prstGeom>
          <a:noFill/>
        </p:spPr>
        <p:txBody>
          <a:bodyPr wrap="square" rtlCol="0">
            <a:spAutoFit/>
          </a:bodyPr>
          <a:lstStyle/>
          <a:p>
            <a:r>
              <a:rPr lang="en-US" sz="3000" dirty="0">
                <a:latin typeface="Verdana Regular"/>
              </a:rPr>
              <a:t>Fig 2: Diagram of Hardware</a:t>
            </a:r>
          </a:p>
        </p:txBody>
      </p:sp>
      <p:sp>
        <p:nvSpPr>
          <p:cNvPr id="37" name="TextBox 36">
            <a:extLst>
              <a:ext uri="{FF2B5EF4-FFF2-40B4-BE49-F238E27FC236}">
                <a16:creationId xmlns:a16="http://schemas.microsoft.com/office/drawing/2014/main" id="{4637F0CC-4941-4AED-AE6C-F1837BC6B2E9}"/>
              </a:ext>
            </a:extLst>
          </p:cNvPr>
          <p:cNvSpPr txBox="1"/>
          <p:nvPr/>
        </p:nvSpPr>
        <p:spPr>
          <a:xfrm>
            <a:off x="11450117" y="14534410"/>
            <a:ext cx="5144047" cy="1015663"/>
          </a:xfrm>
          <a:prstGeom prst="rect">
            <a:avLst/>
          </a:prstGeom>
          <a:noFill/>
        </p:spPr>
        <p:txBody>
          <a:bodyPr wrap="square" rtlCol="0">
            <a:spAutoFit/>
          </a:bodyPr>
          <a:lstStyle/>
          <a:p>
            <a:r>
              <a:rPr lang="en-US" sz="3000" dirty="0">
                <a:latin typeface="Verdana Regular"/>
              </a:rPr>
              <a:t>Fig 1: Internal System Diagram</a:t>
            </a:r>
          </a:p>
        </p:txBody>
      </p:sp>
      <p:sp>
        <p:nvSpPr>
          <p:cNvPr id="38" name="TextBox 37">
            <a:extLst>
              <a:ext uri="{FF2B5EF4-FFF2-40B4-BE49-F238E27FC236}">
                <a16:creationId xmlns:a16="http://schemas.microsoft.com/office/drawing/2014/main" id="{61EA8910-9F0E-4F48-B628-663B33C89D95}"/>
              </a:ext>
            </a:extLst>
          </p:cNvPr>
          <p:cNvSpPr txBox="1"/>
          <p:nvPr/>
        </p:nvSpPr>
        <p:spPr>
          <a:xfrm>
            <a:off x="11327764" y="29982084"/>
            <a:ext cx="10759499" cy="549135"/>
          </a:xfrm>
          <a:prstGeom prst="rect">
            <a:avLst/>
          </a:prstGeom>
          <a:noFill/>
        </p:spPr>
        <p:txBody>
          <a:bodyPr wrap="square" rtlCol="0">
            <a:spAutoFit/>
          </a:bodyPr>
          <a:lstStyle/>
          <a:p>
            <a:r>
              <a:rPr lang="en-US" sz="3000" dirty="0">
                <a:latin typeface="Verdana Regular"/>
              </a:rPr>
              <a:t>Fig 3: Hardware Setup </a:t>
            </a:r>
          </a:p>
        </p:txBody>
      </p:sp>
      <p:sp>
        <p:nvSpPr>
          <p:cNvPr id="39" name="TextBox 38">
            <a:extLst>
              <a:ext uri="{FF2B5EF4-FFF2-40B4-BE49-F238E27FC236}">
                <a16:creationId xmlns:a16="http://schemas.microsoft.com/office/drawing/2014/main" id="{871C7D83-31CB-43F4-A271-05C873ADCE49}"/>
              </a:ext>
            </a:extLst>
          </p:cNvPr>
          <p:cNvSpPr txBox="1"/>
          <p:nvPr/>
        </p:nvSpPr>
        <p:spPr>
          <a:xfrm>
            <a:off x="20241235" y="29982084"/>
            <a:ext cx="10759499" cy="549135"/>
          </a:xfrm>
          <a:prstGeom prst="rect">
            <a:avLst/>
          </a:prstGeom>
          <a:noFill/>
        </p:spPr>
        <p:txBody>
          <a:bodyPr wrap="square" rtlCol="0">
            <a:spAutoFit/>
          </a:bodyPr>
          <a:lstStyle/>
          <a:p>
            <a:r>
              <a:rPr lang="en-US" sz="3000" dirty="0">
                <a:latin typeface="Verdana Regular"/>
              </a:rPr>
              <a:t>Fig 4: Site based LED state control</a:t>
            </a:r>
          </a:p>
        </p:txBody>
      </p:sp>
    </p:spTree>
    <p:extLst>
      <p:ext uri="{BB962C8B-B14F-4D97-AF65-F5344CB8AC3E}">
        <p14:creationId xmlns:p14="http://schemas.microsoft.com/office/powerpoint/2010/main" val="2732054176"/>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2592</TotalTime>
  <Words>415</Words>
  <Application>Microsoft Office PowerPoint</Application>
  <PresentationFormat>Custom</PresentationFormat>
  <Paragraphs>32</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Courier New</vt:lpstr>
      <vt:lpstr>Georgia</vt:lpstr>
      <vt:lpstr>Impact</vt:lpstr>
      <vt:lpstr>Verdana</vt:lpstr>
      <vt:lpstr>Verdana Regular</vt: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Hodgin, Travis Brent</cp:lastModifiedBy>
  <cp:revision>92</cp:revision>
  <dcterms:created xsi:type="dcterms:W3CDTF">2017-04-19T21:01:26Z</dcterms:created>
  <dcterms:modified xsi:type="dcterms:W3CDTF">2018-04-25T00:43:41Z</dcterms:modified>
</cp:coreProperties>
</file>

<file path=docProps/thumbnail.jpeg>
</file>